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www.example.com/project"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55746"/>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Unveiling CPU Microarchitecture: A Visual Journey</a:t>
            </a:r>
            <a:endParaRPr lang="en-US" sz="4450" dirty="0"/>
          </a:p>
        </p:txBody>
      </p:sp>
      <p:sp>
        <p:nvSpPr>
          <p:cNvPr id="4" name="Text 1"/>
          <p:cNvSpPr/>
          <p:nvPr/>
        </p:nvSpPr>
        <p:spPr>
          <a:xfrm>
            <a:off x="6280190" y="462224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Welcome to an interactive exploration of CPU architecture, designed to demystify complex concepts for students and programmers alike. Through visual simulations, we'll dive deep into the fascinating world of parallel computing and processor-level mechanics.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095036"/>
            <a:ext cx="10997446"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Empowering the Next Generation of Programmers</a:t>
            </a:r>
            <a:endParaRPr lang="en-US" sz="3550" dirty="0"/>
          </a:p>
        </p:txBody>
      </p:sp>
      <p:sp>
        <p:nvSpPr>
          <p:cNvPr id="4" name="Text 1"/>
          <p:cNvSpPr/>
          <p:nvPr/>
        </p:nvSpPr>
        <p:spPr>
          <a:xfrm>
            <a:off x="793790" y="5002173"/>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This project serves as a vital tool for educators and self-taught programmers, making the once-daunting concepts of CPU microarchitecture accessible and engaging. Prepare to unlock a deeper understanding of how software truly interacts with hardware.</a:t>
            </a:r>
            <a:endParaRPr lang="en-US" sz="1750" dirty="0"/>
          </a:p>
        </p:txBody>
      </p:sp>
      <p:pic>
        <p:nvPicPr>
          <p:cNvPr id="5" name="Image 1" descr="preencoded.png">
            <a:hlinkClick r:id="rId3" tooltip=""/>
          </p:cNvPr>
          <p:cNvPicPr>
            <a:picLocks noChangeAspect="1"/>
          </p:cNvPicPr>
          <p:nvPr/>
        </p:nvPicPr>
        <p:blipFill>
          <a:blip r:embed="rId2"/>
          <a:stretch>
            <a:fillRect/>
          </a:stretch>
        </p:blipFill>
        <p:spPr>
          <a:xfrm>
            <a:off x="793790" y="6346031"/>
            <a:ext cx="2900601" cy="623768"/>
          </a:xfrm>
          <a:prstGeom prst="rect">
            <a:avLst/>
          </a:prstGeom>
        </p:spPr>
      </p:pic>
      <p:pic>
        <p:nvPicPr>
          <p:cNvPr id="6" name="Image 2" descr="preencoded.png">    </p:cNvPr>
          <p:cNvPicPr>
            <a:picLocks noChangeAspect="1"/>
          </p:cNvPicPr>
          <p:nvPr/>
        </p:nvPicPr>
        <p:blipFill>
          <a:blip r:embed="rId4"/>
          <a:stretch>
            <a:fillRect/>
          </a:stretch>
        </p:blipFill>
        <p:spPr>
          <a:xfrm>
            <a:off x="3807738" y="6346031"/>
            <a:ext cx="1702475" cy="6237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141809" y="537210"/>
            <a:ext cx="7993499" cy="487918"/>
          </a:xfrm>
          <a:prstGeom prst="rect">
            <a:avLst/>
          </a:prstGeom>
          <a:noFill/>
          <a:ln/>
        </p:spPr>
        <p:txBody>
          <a:bodyPr wrap="none" lIns="0" tIns="0" rIns="0" bIns="0" rtlCol="0" anchor="t"/>
          <a:lstStyle/>
          <a:p>
            <a:pPr algn="l" indent="0" marL="0">
              <a:lnSpc>
                <a:spcPts val="3800"/>
              </a:lnSpc>
              <a:buNone/>
            </a:pPr>
            <a:r>
              <a:rPr lang="en-US" sz="3050" b="1" dirty="0">
                <a:solidFill>
                  <a:srgbClr val="000000"/>
                </a:solidFill>
                <a:latin typeface="Inter Bold" pitchFamily="34" charset="0"/>
                <a:ea typeface="Inter Bold" pitchFamily="34" charset="-122"/>
                <a:cs typeface="Inter Bold" pitchFamily="34" charset="-120"/>
              </a:rPr>
              <a:t>The Challenge: Understanding Parallelism</a:t>
            </a:r>
            <a:endParaRPr lang="en-US" sz="3050" dirty="0"/>
          </a:p>
        </p:txBody>
      </p:sp>
      <p:sp>
        <p:nvSpPr>
          <p:cNvPr id="3" name="Text 1"/>
          <p:cNvSpPr/>
          <p:nvPr/>
        </p:nvSpPr>
        <p:spPr>
          <a:xfrm>
            <a:off x="1141809" y="1493520"/>
            <a:ext cx="5935266" cy="1249680"/>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Parallel computing offers immense potential for performance gains, but truly grasping its nuances can be challenging. Our project aims to bridge this gap, providing clear, visual explanations for abstract principles.</a:t>
            </a:r>
            <a:endParaRPr lang="en-US" sz="1500" dirty="0"/>
          </a:p>
        </p:txBody>
      </p:sp>
      <p:sp>
        <p:nvSpPr>
          <p:cNvPr id="4" name="Text 2"/>
          <p:cNvSpPr/>
          <p:nvPr/>
        </p:nvSpPr>
        <p:spPr>
          <a:xfrm>
            <a:off x="1141809" y="2918817"/>
            <a:ext cx="5935266" cy="312420"/>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Simplifying complex concepts</a:t>
            </a:r>
            <a:endParaRPr lang="en-US" sz="1500" dirty="0"/>
          </a:p>
        </p:txBody>
      </p:sp>
      <p:sp>
        <p:nvSpPr>
          <p:cNvPr id="5" name="Text 3"/>
          <p:cNvSpPr/>
          <p:nvPr/>
        </p:nvSpPr>
        <p:spPr>
          <a:xfrm>
            <a:off x="1141809" y="3299460"/>
            <a:ext cx="5935266" cy="312420"/>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Bridging theory and practical application</a:t>
            </a:r>
            <a:endParaRPr lang="en-US" sz="1500" dirty="0"/>
          </a:p>
        </p:txBody>
      </p:sp>
      <p:sp>
        <p:nvSpPr>
          <p:cNvPr id="6" name="Text 4"/>
          <p:cNvSpPr/>
          <p:nvPr/>
        </p:nvSpPr>
        <p:spPr>
          <a:xfrm>
            <a:off x="1141809" y="3680103"/>
            <a:ext cx="5935266" cy="312420"/>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Visualizing performance bottlenecks</a:t>
            </a:r>
            <a:endParaRPr lang="en-US" sz="1500" dirty="0"/>
          </a:p>
        </p:txBody>
      </p:sp>
      <p:pic>
        <p:nvPicPr>
          <p:cNvPr id="7" name="Image 0" descr="preencoded.png">    </p:cNvPr>
          <p:cNvPicPr>
            <a:picLocks noChangeAspect="1"/>
          </p:cNvPicPr>
          <p:nvPr/>
        </p:nvPicPr>
        <p:blipFill>
          <a:blip r:embed="rId1"/>
          <a:stretch>
            <a:fillRect/>
          </a:stretch>
        </p:blipFill>
        <p:spPr>
          <a:xfrm>
            <a:off x="7560945" y="1537454"/>
            <a:ext cx="5935266" cy="593526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32911"/>
            <a:ext cx="10895528"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Experiential Learning Through Visual Simulations</a:t>
            </a:r>
            <a:endParaRPr lang="en-US" sz="35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3353514"/>
            <a:ext cx="680442" cy="680442"/>
          </a:xfrm>
          <a:prstGeom prst="rect">
            <a:avLst/>
          </a:prstGeom>
        </p:spPr>
      </p:pic>
      <p:sp>
        <p:nvSpPr>
          <p:cNvPr id="4" name="Text 1"/>
          <p:cNvSpPr/>
          <p:nvPr/>
        </p:nvSpPr>
        <p:spPr>
          <a:xfrm>
            <a:off x="793790" y="4317444"/>
            <a:ext cx="2939177"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Web-Based Interface</a:t>
            </a:r>
            <a:endParaRPr lang="en-US" sz="2200" dirty="0"/>
          </a:p>
        </p:txBody>
      </p:sp>
      <p:sp>
        <p:nvSpPr>
          <p:cNvPr id="5" name="Text 2"/>
          <p:cNvSpPr/>
          <p:nvPr/>
        </p:nvSpPr>
        <p:spPr>
          <a:xfrm>
            <a:off x="793790" y="4807863"/>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Accessible anytime, anywhere, fostering flexible learning environments.</a:t>
            </a:r>
            <a:endParaRPr lang="en-US" sz="17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5893" y="3353514"/>
            <a:ext cx="680442" cy="680442"/>
          </a:xfrm>
          <a:prstGeom prst="rect">
            <a:avLst/>
          </a:prstGeom>
        </p:spPr>
      </p:pic>
      <p:sp>
        <p:nvSpPr>
          <p:cNvPr id="7" name="Text 3"/>
          <p:cNvSpPr/>
          <p:nvPr/>
        </p:nvSpPr>
        <p:spPr>
          <a:xfrm>
            <a:off x="5235893" y="431744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Interactive Controls</a:t>
            </a:r>
            <a:endParaRPr lang="en-US" sz="2200" dirty="0"/>
          </a:p>
        </p:txBody>
      </p:sp>
      <p:sp>
        <p:nvSpPr>
          <p:cNvPr id="8" name="Text 4"/>
          <p:cNvSpPr/>
          <p:nvPr/>
        </p:nvSpPr>
        <p:spPr>
          <a:xfrm>
            <a:off x="5235893" y="4807863"/>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Adjust parameters and observe real-time changes in system behavior.</a:t>
            </a:r>
            <a:endParaRPr lang="en-US" sz="17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7995" y="3353514"/>
            <a:ext cx="680442" cy="680442"/>
          </a:xfrm>
          <a:prstGeom prst="rect">
            <a:avLst/>
          </a:prstGeom>
        </p:spPr>
      </p:pic>
      <p:sp>
        <p:nvSpPr>
          <p:cNvPr id="10" name="Text 5"/>
          <p:cNvSpPr/>
          <p:nvPr/>
        </p:nvSpPr>
        <p:spPr>
          <a:xfrm>
            <a:off x="9677995" y="431744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Concept Clarity</a:t>
            </a:r>
            <a:endParaRPr lang="en-US" sz="2200" dirty="0"/>
          </a:p>
        </p:txBody>
      </p:sp>
      <p:sp>
        <p:nvSpPr>
          <p:cNvPr id="11" name="Text 6"/>
          <p:cNvSpPr/>
          <p:nvPr/>
        </p:nvSpPr>
        <p:spPr>
          <a:xfrm>
            <a:off x="9677995" y="4807863"/>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Transforming abstract ideas into tangible, visual experiences.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60947"/>
            <a:ext cx="7556421" cy="1133951"/>
          </a:xfrm>
          <a:prstGeom prst="rect">
            <a:avLst/>
          </a:prstGeom>
          <a:noFill/>
          <a:ln/>
        </p:spPr>
        <p:txBody>
          <a:bodyPr wrap="squar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Understanding Amdahl's Law: The Sequential Bottleneck</a:t>
            </a:r>
            <a:endParaRPr lang="en-US" sz="3550" dirty="0"/>
          </a:p>
        </p:txBody>
      </p:sp>
      <p:sp>
        <p:nvSpPr>
          <p:cNvPr id="4" name="Text 1"/>
          <p:cNvSpPr/>
          <p:nvPr/>
        </p:nvSpPr>
        <p:spPr>
          <a:xfrm>
            <a:off x="6280190" y="3335060"/>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Amdahl's Law reveals a fundamental truth about parallelization: the sequential portion of any program inherently limits the maximum speedup achievable, regardless of how many processors are added.</a:t>
            </a:r>
            <a:endParaRPr lang="en-US" sz="1750" dirty="0"/>
          </a:p>
        </p:txBody>
      </p:sp>
      <p:sp>
        <p:nvSpPr>
          <p:cNvPr id="5" name="Shape 2"/>
          <p:cNvSpPr/>
          <p:nvPr/>
        </p:nvSpPr>
        <p:spPr>
          <a:xfrm>
            <a:off x="6280190" y="4678918"/>
            <a:ext cx="7556421" cy="1689616"/>
          </a:xfrm>
          <a:prstGeom prst="roundRect">
            <a:avLst>
              <a:gd name="adj" fmla="val 5638"/>
            </a:avLst>
          </a:prstGeom>
          <a:solidFill>
            <a:srgbClr val="C7C9EA"/>
          </a:solidFill>
          <a:ln/>
        </p:spPr>
      </p:sp>
      <p:pic>
        <p:nvPicPr>
          <p:cNvPr id="6" name="Image 1" descr="preencoded.png">    </p:cNvPr>
          <p:cNvPicPr>
            <a:picLocks noChangeAspect="1"/>
          </p:cNvPicPr>
          <p:nvPr/>
        </p:nvPicPr>
        <p:blipFill>
          <a:blip r:embed="rId2"/>
          <a:stretch>
            <a:fillRect/>
          </a:stretch>
        </p:blipFill>
        <p:spPr>
          <a:xfrm>
            <a:off x="6507004" y="5023009"/>
            <a:ext cx="283488" cy="226814"/>
          </a:xfrm>
          <a:prstGeom prst="rect">
            <a:avLst/>
          </a:prstGeom>
        </p:spPr>
      </p:pic>
      <p:sp>
        <p:nvSpPr>
          <p:cNvPr id="7" name="Text 3"/>
          <p:cNvSpPr/>
          <p:nvPr/>
        </p:nvSpPr>
        <p:spPr>
          <a:xfrm>
            <a:off x="7017306" y="4962406"/>
            <a:ext cx="6592491"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This law highlights the critical importance of optimizing serial code sections for significant overall performance improvement.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30555"/>
            <a:ext cx="7556421" cy="1133951"/>
          </a:xfrm>
          <a:prstGeom prst="rect">
            <a:avLst/>
          </a:prstGeom>
          <a:noFill/>
          <a:ln/>
        </p:spPr>
        <p:txBody>
          <a:bodyPr wrap="squar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Visualizing Amdahl's Law in Action</a:t>
            </a:r>
            <a:endParaRPr lang="en-US" sz="3550" dirty="0"/>
          </a:p>
        </p:txBody>
      </p:sp>
      <p:sp>
        <p:nvSpPr>
          <p:cNvPr id="4" name="Shape 1"/>
          <p:cNvSpPr/>
          <p:nvPr/>
        </p:nvSpPr>
        <p:spPr>
          <a:xfrm>
            <a:off x="793790" y="2104668"/>
            <a:ext cx="3664744" cy="2819519"/>
          </a:xfrm>
          <a:prstGeom prst="roundRect">
            <a:avLst>
              <a:gd name="adj" fmla="val 5189"/>
            </a:avLst>
          </a:prstGeom>
          <a:solidFill>
            <a:srgbClr val="FFFFFF"/>
          </a:solidFill>
          <a:ln w="30480">
            <a:solidFill>
              <a:srgbClr val="C0C1D7"/>
            </a:solidFill>
            <a:prstDash val="solid"/>
          </a:ln>
        </p:spPr>
      </p:sp>
      <p:sp>
        <p:nvSpPr>
          <p:cNvPr id="5" name="Shape 2"/>
          <p:cNvSpPr/>
          <p:nvPr/>
        </p:nvSpPr>
        <p:spPr>
          <a:xfrm>
            <a:off x="763310" y="2104668"/>
            <a:ext cx="121920" cy="2819519"/>
          </a:xfrm>
          <a:prstGeom prst="roundRect">
            <a:avLst>
              <a:gd name="adj" fmla="val 78139"/>
            </a:avLst>
          </a:prstGeom>
          <a:solidFill>
            <a:srgbClr val="4950BC"/>
          </a:solidFill>
          <a:ln/>
        </p:spPr>
      </p:sp>
      <p:sp>
        <p:nvSpPr>
          <p:cNvPr id="6" name="Text 3"/>
          <p:cNvSpPr/>
          <p:nvPr/>
        </p:nvSpPr>
        <p:spPr>
          <a:xfrm>
            <a:off x="1142524" y="2361962"/>
            <a:ext cx="3019306"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Interactive Simulation</a:t>
            </a:r>
            <a:endParaRPr lang="en-US" sz="2200" dirty="0"/>
          </a:p>
        </p:txBody>
      </p:sp>
      <p:sp>
        <p:nvSpPr>
          <p:cNvPr id="7" name="Text 4"/>
          <p:cNvSpPr/>
          <p:nvPr/>
        </p:nvSpPr>
        <p:spPr>
          <a:xfrm>
            <a:off x="1142524" y="2852380"/>
            <a:ext cx="3058716"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Our tool allows you to manipulate the percentage of sequential code and observe its direct impact on potential speedup.</a:t>
            </a:r>
            <a:endParaRPr lang="en-US" sz="1750" dirty="0"/>
          </a:p>
        </p:txBody>
      </p:sp>
      <p:sp>
        <p:nvSpPr>
          <p:cNvPr id="8" name="Shape 5"/>
          <p:cNvSpPr/>
          <p:nvPr/>
        </p:nvSpPr>
        <p:spPr>
          <a:xfrm>
            <a:off x="4685348" y="2104668"/>
            <a:ext cx="3664863" cy="2819519"/>
          </a:xfrm>
          <a:prstGeom prst="roundRect">
            <a:avLst>
              <a:gd name="adj" fmla="val 5189"/>
            </a:avLst>
          </a:prstGeom>
          <a:solidFill>
            <a:srgbClr val="FFFFFF"/>
          </a:solidFill>
          <a:ln w="30480">
            <a:solidFill>
              <a:srgbClr val="C0C1D7"/>
            </a:solidFill>
            <a:prstDash val="solid"/>
          </a:ln>
        </p:spPr>
      </p:sp>
      <p:sp>
        <p:nvSpPr>
          <p:cNvPr id="9" name="Shape 6"/>
          <p:cNvSpPr/>
          <p:nvPr/>
        </p:nvSpPr>
        <p:spPr>
          <a:xfrm>
            <a:off x="4654868" y="2104668"/>
            <a:ext cx="121920" cy="2819519"/>
          </a:xfrm>
          <a:prstGeom prst="roundRect">
            <a:avLst>
              <a:gd name="adj" fmla="val 78139"/>
            </a:avLst>
          </a:prstGeom>
          <a:solidFill>
            <a:srgbClr val="4950BC"/>
          </a:solidFill>
          <a:ln/>
        </p:spPr>
      </p:sp>
      <p:sp>
        <p:nvSpPr>
          <p:cNvPr id="10" name="Text 7"/>
          <p:cNvSpPr/>
          <p:nvPr/>
        </p:nvSpPr>
        <p:spPr>
          <a:xfrm>
            <a:off x="5034082" y="2361962"/>
            <a:ext cx="2925604"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Processor Scalability</a:t>
            </a:r>
            <a:endParaRPr lang="en-US" sz="2200" dirty="0"/>
          </a:p>
        </p:txBody>
      </p:sp>
      <p:sp>
        <p:nvSpPr>
          <p:cNvPr id="11" name="Text 8"/>
          <p:cNvSpPr/>
          <p:nvPr/>
        </p:nvSpPr>
        <p:spPr>
          <a:xfrm>
            <a:off x="5034082" y="2852380"/>
            <a:ext cx="3058835"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Watch as adding more processors yields diminishing returns when a program isn't fully parallelizable.</a:t>
            </a:r>
            <a:endParaRPr lang="en-US" sz="1750" dirty="0"/>
          </a:p>
        </p:txBody>
      </p:sp>
      <p:sp>
        <p:nvSpPr>
          <p:cNvPr id="12" name="Shape 9"/>
          <p:cNvSpPr/>
          <p:nvPr/>
        </p:nvSpPr>
        <p:spPr>
          <a:xfrm>
            <a:off x="793790" y="5151001"/>
            <a:ext cx="3664744" cy="2448044"/>
          </a:xfrm>
          <a:prstGeom prst="roundRect">
            <a:avLst>
              <a:gd name="adj" fmla="val 5976"/>
            </a:avLst>
          </a:prstGeom>
          <a:solidFill>
            <a:srgbClr val="FFFFFF"/>
          </a:solidFill>
          <a:ln w="30480">
            <a:solidFill>
              <a:srgbClr val="C0C1D7"/>
            </a:solidFill>
            <a:prstDash val="solid"/>
          </a:ln>
        </p:spPr>
      </p:sp>
      <p:sp>
        <p:nvSpPr>
          <p:cNvPr id="13" name="Shape 10"/>
          <p:cNvSpPr/>
          <p:nvPr/>
        </p:nvSpPr>
        <p:spPr>
          <a:xfrm>
            <a:off x="763310" y="5151001"/>
            <a:ext cx="121920" cy="2448044"/>
          </a:xfrm>
          <a:prstGeom prst="roundRect">
            <a:avLst>
              <a:gd name="adj" fmla="val 78139"/>
            </a:avLst>
          </a:prstGeom>
          <a:solidFill>
            <a:srgbClr val="4950BC"/>
          </a:solidFill>
          <a:ln/>
        </p:spPr>
      </p:sp>
      <p:sp>
        <p:nvSpPr>
          <p:cNvPr id="14" name="Text 11"/>
          <p:cNvSpPr/>
          <p:nvPr/>
        </p:nvSpPr>
        <p:spPr>
          <a:xfrm>
            <a:off x="1142524" y="5408295"/>
            <a:ext cx="3058716" cy="708660"/>
          </a:xfrm>
          <a:prstGeom prst="rect">
            <a:avLst/>
          </a:prstGeom>
          <a:noFill/>
          <a:ln/>
        </p:spPr>
        <p:txBody>
          <a:bodyPr wrap="squar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Optimizing Performance</a:t>
            </a:r>
            <a:endParaRPr lang="en-US" sz="2200" dirty="0"/>
          </a:p>
        </p:txBody>
      </p:sp>
      <p:sp>
        <p:nvSpPr>
          <p:cNvPr id="15" name="Text 12"/>
          <p:cNvSpPr/>
          <p:nvPr/>
        </p:nvSpPr>
        <p:spPr>
          <a:xfrm>
            <a:off x="1142524" y="6253043"/>
            <a:ext cx="3058716"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Gain insights into where to focus optimization efforts to maximize parallel efficiency.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970258"/>
            <a:ext cx="7797879"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Unraveling the Tomasulo Algorithm</a:t>
            </a:r>
            <a:endParaRPr lang="en-US" sz="3550" dirty="0"/>
          </a:p>
        </p:txBody>
      </p:sp>
      <p:sp>
        <p:nvSpPr>
          <p:cNvPr id="4" name="Text 1"/>
          <p:cNvSpPr/>
          <p:nvPr/>
        </p:nvSpPr>
        <p:spPr>
          <a:xfrm>
            <a:off x="793790" y="487739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Modern CPUs are incredibly complex, employing sophisticated techniques to boost execution efficiency. The Tomasulo algorithm is a prime example, enabling dynamic instruction scheduling and out-of-order execution.</a:t>
            </a:r>
            <a:endParaRPr lang="en-US" sz="1750" dirty="0"/>
          </a:p>
        </p:txBody>
      </p:sp>
      <p:sp>
        <p:nvSpPr>
          <p:cNvPr id="5" name="Text 2"/>
          <p:cNvSpPr/>
          <p:nvPr/>
        </p:nvSpPr>
        <p:spPr>
          <a:xfrm>
            <a:off x="1133951" y="6113502"/>
            <a:ext cx="1270265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"Tomasulo's algorithm changed how processors handle instruction execution, marking a significant leap in microarchitecture design."</a:t>
            </a:r>
            <a:endParaRPr lang="en-US" sz="1750" dirty="0"/>
          </a:p>
        </p:txBody>
      </p:sp>
      <p:sp>
        <p:nvSpPr>
          <p:cNvPr id="6" name="Shape 3"/>
          <p:cNvSpPr/>
          <p:nvPr/>
        </p:nvSpPr>
        <p:spPr>
          <a:xfrm>
            <a:off x="793790" y="5858351"/>
            <a:ext cx="30480" cy="1236107"/>
          </a:xfrm>
          <a:prstGeom prst="rect">
            <a:avLst/>
          </a:prstGeom>
          <a:solidFill>
            <a:srgbClr val="4950BC"/>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75435"/>
            <a:ext cx="7223641"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How Tomasulo Boosts Efficiency</a:t>
            </a:r>
            <a:endParaRPr lang="en-US" sz="3550" dirty="0"/>
          </a:p>
        </p:txBody>
      </p:sp>
      <p:sp>
        <p:nvSpPr>
          <p:cNvPr id="3" name="Text 1"/>
          <p:cNvSpPr/>
          <p:nvPr/>
        </p:nvSpPr>
        <p:spPr>
          <a:xfrm>
            <a:off x="793790" y="259603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01</a:t>
            </a:r>
            <a:endParaRPr lang="en-US" sz="1750" dirty="0"/>
          </a:p>
        </p:txBody>
      </p:sp>
      <p:sp>
        <p:nvSpPr>
          <p:cNvPr id="4" name="Shape 2"/>
          <p:cNvSpPr/>
          <p:nvPr/>
        </p:nvSpPr>
        <p:spPr>
          <a:xfrm>
            <a:off x="793790" y="2951083"/>
            <a:ext cx="6407944" cy="30480"/>
          </a:xfrm>
          <a:prstGeom prst="rect">
            <a:avLst/>
          </a:prstGeom>
          <a:solidFill>
            <a:srgbClr val="4950BC"/>
          </a:solidFill>
          <a:ln/>
        </p:spPr>
      </p:sp>
      <p:sp>
        <p:nvSpPr>
          <p:cNvPr id="5" name="Text 3"/>
          <p:cNvSpPr/>
          <p:nvPr/>
        </p:nvSpPr>
        <p:spPr>
          <a:xfrm>
            <a:off x="793790" y="3125391"/>
            <a:ext cx="3412808"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Instruction Fetch &amp; Issue</a:t>
            </a:r>
            <a:endParaRPr lang="en-US" sz="2200" dirty="0"/>
          </a:p>
        </p:txBody>
      </p:sp>
      <p:sp>
        <p:nvSpPr>
          <p:cNvPr id="6" name="Text 4"/>
          <p:cNvSpPr/>
          <p:nvPr/>
        </p:nvSpPr>
        <p:spPr>
          <a:xfrm>
            <a:off x="793790" y="3615809"/>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Instructions are fetched and placed in reservation stations, waiting for operands.</a:t>
            </a:r>
            <a:endParaRPr lang="en-US" sz="1750" dirty="0"/>
          </a:p>
        </p:txBody>
      </p:sp>
      <p:sp>
        <p:nvSpPr>
          <p:cNvPr id="7" name="Text 5"/>
          <p:cNvSpPr/>
          <p:nvPr/>
        </p:nvSpPr>
        <p:spPr>
          <a:xfrm>
            <a:off x="7428548" y="259603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02</a:t>
            </a:r>
            <a:endParaRPr lang="en-US" sz="1750" dirty="0"/>
          </a:p>
        </p:txBody>
      </p:sp>
      <p:sp>
        <p:nvSpPr>
          <p:cNvPr id="8" name="Shape 6"/>
          <p:cNvSpPr/>
          <p:nvPr/>
        </p:nvSpPr>
        <p:spPr>
          <a:xfrm>
            <a:off x="7428548" y="2951083"/>
            <a:ext cx="6408063" cy="30480"/>
          </a:xfrm>
          <a:prstGeom prst="rect">
            <a:avLst/>
          </a:prstGeom>
          <a:solidFill>
            <a:srgbClr val="4950BC"/>
          </a:solidFill>
          <a:ln/>
        </p:spPr>
      </p:sp>
      <p:sp>
        <p:nvSpPr>
          <p:cNvPr id="9" name="Text 7"/>
          <p:cNvSpPr/>
          <p:nvPr/>
        </p:nvSpPr>
        <p:spPr>
          <a:xfrm>
            <a:off x="7428548" y="3125391"/>
            <a:ext cx="3270052"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Out-of-Order Execution</a:t>
            </a:r>
            <a:endParaRPr lang="en-US" sz="2200" dirty="0"/>
          </a:p>
        </p:txBody>
      </p:sp>
      <p:sp>
        <p:nvSpPr>
          <p:cNvPr id="10" name="Text 8"/>
          <p:cNvSpPr/>
          <p:nvPr/>
        </p:nvSpPr>
        <p:spPr>
          <a:xfrm>
            <a:off x="7428548" y="3615809"/>
            <a:ext cx="6408063"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Instructions execute as soon as their operands are ready, not strictly in program order, avoiding stalls.</a:t>
            </a:r>
            <a:endParaRPr lang="en-US" sz="1750" dirty="0"/>
          </a:p>
        </p:txBody>
      </p:sp>
      <p:sp>
        <p:nvSpPr>
          <p:cNvPr id="11" name="Text 9"/>
          <p:cNvSpPr/>
          <p:nvPr/>
        </p:nvSpPr>
        <p:spPr>
          <a:xfrm>
            <a:off x="793790" y="473844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03</a:t>
            </a:r>
            <a:endParaRPr lang="en-US" sz="1750" dirty="0"/>
          </a:p>
        </p:txBody>
      </p:sp>
      <p:sp>
        <p:nvSpPr>
          <p:cNvPr id="12" name="Shape 10"/>
          <p:cNvSpPr/>
          <p:nvPr/>
        </p:nvSpPr>
        <p:spPr>
          <a:xfrm>
            <a:off x="793790" y="5093494"/>
            <a:ext cx="6407944" cy="30480"/>
          </a:xfrm>
          <a:prstGeom prst="rect">
            <a:avLst/>
          </a:prstGeom>
          <a:solidFill>
            <a:srgbClr val="4950BC"/>
          </a:solidFill>
          <a:ln/>
        </p:spPr>
      </p:sp>
      <p:sp>
        <p:nvSpPr>
          <p:cNvPr id="13" name="Text 11"/>
          <p:cNvSpPr/>
          <p:nvPr/>
        </p:nvSpPr>
        <p:spPr>
          <a:xfrm>
            <a:off x="793790" y="5267801"/>
            <a:ext cx="3429000"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Common Data Bus (CDB)</a:t>
            </a:r>
            <a:endParaRPr lang="en-US" sz="2200" dirty="0"/>
          </a:p>
        </p:txBody>
      </p:sp>
      <p:sp>
        <p:nvSpPr>
          <p:cNvPr id="14" name="Text 12"/>
          <p:cNvSpPr/>
          <p:nvPr/>
        </p:nvSpPr>
        <p:spPr>
          <a:xfrm>
            <a:off x="793790" y="5758220"/>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Results are broadcast on the CDB, allowing dependent instructions to proceed immediately.</a:t>
            </a:r>
            <a:endParaRPr lang="en-US" sz="1750" dirty="0"/>
          </a:p>
        </p:txBody>
      </p:sp>
      <p:sp>
        <p:nvSpPr>
          <p:cNvPr id="15" name="Text 13"/>
          <p:cNvSpPr/>
          <p:nvPr/>
        </p:nvSpPr>
        <p:spPr>
          <a:xfrm>
            <a:off x="7428548" y="473844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04</a:t>
            </a:r>
            <a:endParaRPr lang="en-US" sz="1750" dirty="0"/>
          </a:p>
        </p:txBody>
      </p:sp>
      <p:sp>
        <p:nvSpPr>
          <p:cNvPr id="16" name="Shape 14"/>
          <p:cNvSpPr/>
          <p:nvPr/>
        </p:nvSpPr>
        <p:spPr>
          <a:xfrm>
            <a:off x="7428548" y="5093494"/>
            <a:ext cx="6408063" cy="30480"/>
          </a:xfrm>
          <a:prstGeom prst="rect">
            <a:avLst/>
          </a:prstGeom>
          <a:solidFill>
            <a:srgbClr val="4950BC"/>
          </a:solidFill>
          <a:ln/>
        </p:spPr>
      </p:sp>
      <p:sp>
        <p:nvSpPr>
          <p:cNvPr id="17" name="Text 15"/>
          <p:cNvSpPr/>
          <p:nvPr/>
        </p:nvSpPr>
        <p:spPr>
          <a:xfrm>
            <a:off x="7428548" y="526780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Commit to Registers</a:t>
            </a:r>
            <a:endParaRPr lang="en-US" sz="2200" dirty="0"/>
          </a:p>
        </p:txBody>
      </p:sp>
      <p:sp>
        <p:nvSpPr>
          <p:cNvPr id="18" name="Text 16"/>
          <p:cNvSpPr/>
          <p:nvPr/>
        </p:nvSpPr>
        <p:spPr>
          <a:xfrm>
            <a:off x="7428548" y="5758220"/>
            <a:ext cx="6408063"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Results are written to the architectural registers in program order, maintaining correctness.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141809" y="537210"/>
            <a:ext cx="6129338" cy="487918"/>
          </a:xfrm>
          <a:prstGeom prst="rect">
            <a:avLst/>
          </a:prstGeom>
          <a:noFill/>
          <a:ln/>
        </p:spPr>
        <p:txBody>
          <a:bodyPr wrap="none" lIns="0" tIns="0" rIns="0" bIns="0" rtlCol="0" anchor="t"/>
          <a:lstStyle/>
          <a:p>
            <a:pPr algn="l" indent="0" marL="0">
              <a:lnSpc>
                <a:spcPts val="3800"/>
              </a:lnSpc>
              <a:buNone/>
            </a:pPr>
            <a:r>
              <a:rPr lang="en-US" sz="3050" b="1" dirty="0">
                <a:solidFill>
                  <a:srgbClr val="000000"/>
                </a:solidFill>
                <a:latin typeface="Inter Bold" pitchFamily="34" charset="0"/>
                <a:ea typeface="Inter Bold" pitchFamily="34" charset="-122"/>
                <a:cs typeface="Inter Bold" pitchFamily="34" charset="-120"/>
              </a:rPr>
              <a:t>Visualizing Dynamic Scheduling</a:t>
            </a:r>
            <a:endParaRPr lang="en-US" sz="3050" dirty="0"/>
          </a:p>
        </p:txBody>
      </p:sp>
      <p:sp>
        <p:nvSpPr>
          <p:cNvPr id="3" name="Text 1"/>
          <p:cNvSpPr/>
          <p:nvPr/>
        </p:nvSpPr>
        <p:spPr>
          <a:xfrm>
            <a:off x="1141809" y="1493520"/>
            <a:ext cx="5935266" cy="937260"/>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Our simulation brings the intricate dance of the Tomasulo algorithm to life. See reservation stations, functional units, and the reorder buffer actively manage instructions.</a:t>
            </a:r>
            <a:endParaRPr lang="en-US" sz="1500" dirty="0"/>
          </a:p>
        </p:txBody>
      </p:sp>
      <p:sp>
        <p:nvSpPr>
          <p:cNvPr id="4" name="Text 2"/>
          <p:cNvSpPr/>
          <p:nvPr/>
        </p:nvSpPr>
        <p:spPr>
          <a:xfrm>
            <a:off x="1141809" y="2606397"/>
            <a:ext cx="5935266" cy="312420"/>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Track instruction movement</a:t>
            </a:r>
            <a:endParaRPr lang="en-US" sz="1500" dirty="0"/>
          </a:p>
        </p:txBody>
      </p:sp>
      <p:sp>
        <p:nvSpPr>
          <p:cNvPr id="5" name="Text 3"/>
          <p:cNvSpPr/>
          <p:nvPr/>
        </p:nvSpPr>
        <p:spPr>
          <a:xfrm>
            <a:off x="1141809" y="2987040"/>
            <a:ext cx="5935266" cy="312420"/>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Observe data dependencies resolve</a:t>
            </a:r>
            <a:endParaRPr lang="en-US" sz="1500" dirty="0"/>
          </a:p>
        </p:txBody>
      </p:sp>
      <p:sp>
        <p:nvSpPr>
          <p:cNvPr id="6" name="Text 4"/>
          <p:cNvSpPr/>
          <p:nvPr/>
        </p:nvSpPr>
        <p:spPr>
          <a:xfrm>
            <a:off x="1141809" y="3367683"/>
            <a:ext cx="5935266" cy="312420"/>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Understand out-of-order execution</a:t>
            </a:r>
            <a:endParaRPr lang="en-US" sz="1500" dirty="0"/>
          </a:p>
        </p:txBody>
      </p:sp>
      <p:pic>
        <p:nvPicPr>
          <p:cNvPr id="7" name="Image 0" descr="preencoded.png">    </p:cNvPr>
          <p:cNvPicPr>
            <a:picLocks noChangeAspect="1"/>
          </p:cNvPicPr>
          <p:nvPr/>
        </p:nvPicPr>
        <p:blipFill>
          <a:blip r:embed="rId1"/>
          <a:stretch>
            <a:fillRect/>
          </a:stretch>
        </p:blipFill>
        <p:spPr>
          <a:xfrm>
            <a:off x="7560945" y="1537454"/>
            <a:ext cx="5935266" cy="593526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054793"/>
            <a:ext cx="7779187"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The Power of Real-Time Interaction</a:t>
            </a:r>
            <a:endParaRPr lang="en-US" sz="3550" dirty="0"/>
          </a:p>
        </p:txBody>
      </p:sp>
      <p:sp>
        <p:nvSpPr>
          <p:cNvPr id="4" name="Shape 1"/>
          <p:cNvSpPr/>
          <p:nvPr/>
        </p:nvSpPr>
        <p:spPr>
          <a:xfrm>
            <a:off x="793790" y="4961930"/>
            <a:ext cx="4196358" cy="2047994"/>
          </a:xfrm>
          <a:prstGeom prst="roundRect">
            <a:avLst>
              <a:gd name="adj" fmla="val 26581"/>
            </a:avLst>
          </a:prstGeom>
          <a:solidFill>
            <a:srgbClr val="DADBF1"/>
          </a:solidFill>
          <a:ln w="7620">
            <a:solidFill>
              <a:srgbClr val="C0C1D7"/>
            </a:solidFill>
            <a:prstDash val="solid"/>
          </a:ln>
        </p:spPr>
      </p:sp>
      <p:sp>
        <p:nvSpPr>
          <p:cNvPr id="5" name="Text 2"/>
          <p:cNvSpPr/>
          <p:nvPr/>
        </p:nvSpPr>
        <p:spPr>
          <a:xfrm>
            <a:off x="1028224" y="519636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Adjust Parameters</a:t>
            </a:r>
            <a:endParaRPr lang="en-US" sz="2200" dirty="0"/>
          </a:p>
        </p:txBody>
      </p:sp>
      <p:sp>
        <p:nvSpPr>
          <p:cNvPr id="6" name="Text 3"/>
          <p:cNvSpPr/>
          <p:nvPr/>
        </p:nvSpPr>
        <p:spPr>
          <a:xfrm>
            <a:off x="1028224" y="5686782"/>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Modify CPU pipeline stages, functional unit counts, and instruction types.</a:t>
            </a:r>
            <a:endParaRPr lang="en-US" sz="1750" dirty="0"/>
          </a:p>
        </p:txBody>
      </p:sp>
      <p:sp>
        <p:nvSpPr>
          <p:cNvPr id="7" name="Shape 4"/>
          <p:cNvSpPr/>
          <p:nvPr/>
        </p:nvSpPr>
        <p:spPr>
          <a:xfrm>
            <a:off x="5216962" y="4961930"/>
            <a:ext cx="4196358" cy="2047994"/>
          </a:xfrm>
          <a:prstGeom prst="roundRect">
            <a:avLst>
              <a:gd name="adj" fmla="val 26581"/>
            </a:avLst>
          </a:prstGeom>
          <a:solidFill>
            <a:srgbClr val="DADBF1"/>
          </a:solidFill>
          <a:ln w="7620">
            <a:solidFill>
              <a:srgbClr val="C0C1D7"/>
            </a:solidFill>
            <a:prstDash val="solid"/>
          </a:ln>
        </p:spPr>
      </p:sp>
      <p:sp>
        <p:nvSpPr>
          <p:cNvPr id="8" name="Text 5"/>
          <p:cNvSpPr/>
          <p:nvPr/>
        </p:nvSpPr>
        <p:spPr>
          <a:xfrm>
            <a:off x="5451396" y="519636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Instant Feedback</a:t>
            </a:r>
            <a:endParaRPr lang="en-US" sz="2200" dirty="0"/>
          </a:p>
        </p:txBody>
      </p:sp>
      <p:sp>
        <p:nvSpPr>
          <p:cNvPr id="9" name="Text 6"/>
          <p:cNvSpPr/>
          <p:nvPr/>
        </p:nvSpPr>
        <p:spPr>
          <a:xfrm>
            <a:off x="5451396" y="5686782"/>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Observe immediate visual changes in execution patterns and performance metrics.</a:t>
            </a:r>
            <a:endParaRPr lang="en-US" sz="1750" dirty="0"/>
          </a:p>
        </p:txBody>
      </p:sp>
      <p:sp>
        <p:nvSpPr>
          <p:cNvPr id="10" name="Shape 7"/>
          <p:cNvSpPr/>
          <p:nvPr/>
        </p:nvSpPr>
        <p:spPr>
          <a:xfrm>
            <a:off x="9640133" y="4961930"/>
            <a:ext cx="4196358" cy="2047994"/>
          </a:xfrm>
          <a:prstGeom prst="roundRect">
            <a:avLst>
              <a:gd name="adj" fmla="val 26581"/>
            </a:avLst>
          </a:prstGeom>
          <a:solidFill>
            <a:srgbClr val="DADBF1"/>
          </a:solidFill>
          <a:ln w="7620">
            <a:solidFill>
              <a:srgbClr val="C0C1D7"/>
            </a:solidFill>
            <a:prstDash val="solid"/>
          </a:ln>
        </p:spPr>
      </p:sp>
      <p:sp>
        <p:nvSpPr>
          <p:cNvPr id="11" name="Text 8"/>
          <p:cNvSpPr/>
          <p:nvPr/>
        </p:nvSpPr>
        <p:spPr>
          <a:xfrm>
            <a:off x="9874568" y="5196364"/>
            <a:ext cx="3195518"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Deepen Understanding</a:t>
            </a:r>
            <a:endParaRPr lang="en-US" sz="2200" dirty="0"/>
          </a:p>
        </p:txBody>
      </p:sp>
      <p:sp>
        <p:nvSpPr>
          <p:cNvPr id="12" name="Text 9"/>
          <p:cNvSpPr/>
          <p:nvPr/>
        </p:nvSpPr>
        <p:spPr>
          <a:xfrm>
            <a:off x="9874568" y="5686782"/>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Move beyond theoretical knowledge to practical, intuitive comprehension.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2026-01-06T04:29:22Z</dcterms:created>
  <dcterms:modified xsi:type="dcterms:W3CDTF">2026-01-06T04:29:22Z</dcterms:modified>
</cp:coreProperties>
</file>